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56" r:id="rId2"/>
    <p:sldId id="257" r:id="rId3"/>
    <p:sldId id="258" r:id="rId4"/>
    <p:sldId id="262" r:id="rId5"/>
    <p:sldId id="268" r:id="rId6"/>
    <p:sldId id="260" r:id="rId7"/>
    <p:sldId id="269" r:id="rId8"/>
    <p:sldId id="266" r:id="rId9"/>
    <p:sldId id="267" r:id="rId10"/>
    <p:sldId id="259" r:id="rId11"/>
    <p:sldId id="261"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40" autoAdjust="0"/>
    <p:restoredTop sz="94590" autoAdjust="0"/>
  </p:normalViewPr>
  <p:slideViewPr>
    <p:cSldViewPr>
      <p:cViewPr varScale="1">
        <p:scale>
          <a:sx n="107" d="100"/>
          <a:sy n="107" d="100"/>
        </p:scale>
        <p:origin x="1446" y="108"/>
      </p:cViewPr>
      <p:guideLst>
        <p:guide orient="horz" pos="2160"/>
        <p:guide pos="2880"/>
      </p:guideLst>
    </p:cSldViewPr>
  </p:slideViewPr>
  <p:outlineViewPr>
    <p:cViewPr>
      <p:scale>
        <a:sx n="33" d="100"/>
        <a:sy n="33" d="100"/>
      </p:scale>
      <p:origin x="0" y="4459"/>
    </p:cViewPr>
  </p:outlineViewPr>
  <p:notesTextViewPr>
    <p:cViewPr>
      <p:scale>
        <a:sx n="1" d="1"/>
        <a:sy n="1" d="1"/>
      </p:scale>
      <p:origin x="0" y="0"/>
    </p:cViewPr>
  </p:notesTextViewPr>
  <p:sorterViewPr>
    <p:cViewPr>
      <p:scale>
        <a:sx n="130" d="100"/>
        <a:sy n="130" d="100"/>
      </p:scale>
      <p:origin x="0" y="-1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7F75EC6-05F3-422C-8D2C-01568DFF49E1}" type="datetimeFigureOut">
              <a:rPr lang="en-US" smtClean="0"/>
              <a:t>1/10/2025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B4CA6F7-B957-457F-A264-E39C4A86F729}" type="slidenum">
              <a:rPr lang="en-US" smtClean="0"/>
              <a:t>‹#›</a:t>
            </a:fld>
            <a:endParaRPr lang="en-US"/>
          </a:p>
        </p:txBody>
      </p:sp>
    </p:spTree>
    <p:extLst>
      <p:ext uri="{BB962C8B-B14F-4D97-AF65-F5344CB8AC3E}">
        <p14:creationId xmlns:p14="http://schemas.microsoft.com/office/powerpoint/2010/main" val="69571132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3E7EB1-C27A-4C11-9EFF-7971E4073F6B}" type="datetimeFigureOut">
              <a:rPr lang="en-US" smtClean="0"/>
              <a:t>1/10/2025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4F1AF1-3864-4A53-9C3B-4DCAA89A2D23}" type="slidenum">
              <a:rPr lang="en-US" smtClean="0"/>
              <a:t>‹#›</a:t>
            </a:fld>
            <a:endParaRPr lang="en-US"/>
          </a:p>
        </p:txBody>
      </p:sp>
    </p:spTree>
    <p:extLst>
      <p:ext uri="{BB962C8B-B14F-4D97-AF65-F5344CB8AC3E}">
        <p14:creationId xmlns:p14="http://schemas.microsoft.com/office/powerpoint/2010/main" val="2580668543"/>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634F1AF1-3864-4A53-9C3B-4DCAA89A2D23}" type="slidenum">
              <a:rPr lang="en-US" smtClean="0"/>
              <a:t>1</a:t>
            </a:fld>
            <a:endParaRPr lang="en-US"/>
          </a:p>
        </p:txBody>
      </p:sp>
      <p:sp>
        <p:nvSpPr>
          <p:cNvPr id="6" name="Date Placeholder 5"/>
          <p:cNvSpPr>
            <a:spLocks noGrp="1"/>
          </p:cNvSpPr>
          <p:nvPr>
            <p:ph type="dt" idx="12"/>
          </p:nvPr>
        </p:nvSpPr>
        <p:spPr/>
        <p:txBody>
          <a:bodyPr/>
          <a:lstStyle/>
          <a:p>
            <a:fld id="{0047FFFC-A3ED-46DD-B8EE-504F48FC4081}" type="datetime1">
              <a:rPr lang="en-US" smtClean="0"/>
              <a:t>1/10/2025</a:t>
            </a:fld>
            <a:endParaRPr lang="en-US"/>
          </a:p>
        </p:txBody>
      </p:sp>
      <p:sp>
        <p:nvSpPr>
          <p:cNvPr id="7" name="Header Placeholder 6"/>
          <p:cNvSpPr>
            <a:spLocks noGrp="1"/>
          </p:cNvSpPr>
          <p:nvPr>
            <p:ph type="hdr" sz="quarter" idx="13"/>
          </p:nvPr>
        </p:nvSpPr>
        <p:spPr/>
        <p:txBody>
          <a:bodyPr/>
          <a:lstStyle/>
          <a:p>
            <a:endParaRPr lang="en-US"/>
          </a:p>
        </p:txBody>
      </p:sp>
    </p:spTree>
    <p:extLst>
      <p:ext uri="{BB962C8B-B14F-4D97-AF65-F5344CB8AC3E}">
        <p14:creationId xmlns:p14="http://schemas.microsoft.com/office/powerpoint/2010/main" val="3325235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4F1AF1-3864-4A53-9C3B-4DCAA89A2D23}" type="slidenum">
              <a:rPr lang="en-US" smtClean="0"/>
              <a:t>3</a:t>
            </a:fld>
            <a:endParaRPr lang="en-US"/>
          </a:p>
        </p:txBody>
      </p:sp>
      <p:sp>
        <p:nvSpPr>
          <p:cNvPr id="5" name="Footer Placeholder 4"/>
          <p:cNvSpPr>
            <a:spLocks noGrp="1"/>
          </p:cNvSpPr>
          <p:nvPr>
            <p:ph type="ftr" sz="quarter" idx="11"/>
          </p:nvPr>
        </p:nvSpPr>
        <p:spPr/>
        <p:txBody>
          <a:bodyPr/>
          <a:lstStyle/>
          <a:p>
            <a:endParaRPr lang="en-US"/>
          </a:p>
        </p:txBody>
      </p:sp>
      <p:sp>
        <p:nvSpPr>
          <p:cNvPr id="6" name="Date Placeholder 5"/>
          <p:cNvSpPr>
            <a:spLocks noGrp="1"/>
          </p:cNvSpPr>
          <p:nvPr>
            <p:ph type="dt" idx="12"/>
          </p:nvPr>
        </p:nvSpPr>
        <p:spPr/>
        <p:txBody>
          <a:bodyPr/>
          <a:lstStyle/>
          <a:p>
            <a:fld id="{5278428F-1AE8-4F34-A8A3-0C3FF1E3186B}" type="datetime1">
              <a:rPr lang="en-US" smtClean="0"/>
              <a:t>1/10/2025</a:t>
            </a:fld>
            <a:endParaRPr lang="en-US"/>
          </a:p>
        </p:txBody>
      </p:sp>
      <p:sp>
        <p:nvSpPr>
          <p:cNvPr id="7" name="Header Placeholder 6"/>
          <p:cNvSpPr>
            <a:spLocks noGrp="1"/>
          </p:cNvSpPr>
          <p:nvPr>
            <p:ph type="hdr" sz="quarter" idx="13"/>
          </p:nvPr>
        </p:nvSpPr>
        <p:spPr/>
        <p:txBody>
          <a:bodyPr/>
          <a:lstStyle/>
          <a:p>
            <a:endParaRPr lang="en-US"/>
          </a:p>
        </p:txBody>
      </p:sp>
    </p:spTree>
    <p:extLst>
      <p:ext uri="{BB962C8B-B14F-4D97-AF65-F5344CB8AC3E}">
        <p14:creationId xmlns:p14="http://schemas.microsoft.com/office/powerpoint/2010/main" val="3861448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F8C2574-6D9B-421E-971A-4EFD602A773C}" type="datetime1">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126184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D37725-B37F-4BBD-AEEF-3A0E78E52E51}" type="datetime1">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873823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3E7458-F247-4B03-AE7B-B0169481CE09}" type="datetime1">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163957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0B93141-F377-45A9-8366-566E043AC5CD}" type="datetime1">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13697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CFC400-6F46-45AC-B98E-EFB20F82DD14}" type="datetime1">
              <a:rPr lang="en-US" smtClean="0"/>
              <a:t>1/10/2025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2396769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D807C47-D7AA-4679-AD07-3B1551798C2D}" type="datetime1">
              <a:rPr lang="en-US" smtClean="0"/>
              <a:t>1/10/2025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2022608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DACECC-0116-4724-8207-3781AC682B64}" type="datetime1">
              <a:rPr lang="en-US" smtClean="0"/>
              <a:t>1/10/2025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208216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C328BBE-E406-46D0-8F8F-B2AD191E789B}" type="datetime1">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805406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994F085-1827-4686-829C-290F64EB16CB}" type="datetime1">
              <a:rPr lang="en-US" smtClean="0"/>
              <a:t>1/10/2025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567044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05D91-C71C-49D3-940A-7AE3B8926D5A}" type="datetime1">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1760507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7CBD68-B59B-4016-B658-05B559E02648}" type="datetime1">
              <a:rPr lang="en-US" smtClean="0"/>
              <a:t>1/10/2025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D73E2-F5BA-450E-96F2-C7F43BE5F121}" type="slidenum">
              <a:rPr lang="en-US" smtClean="0"/>
              <a:t>‹#›</a:t>
            </a:fld>
            <a:endParaRPr lang="en-US"/>
          </a:p>
        </p:txBody>
      </p:sp>
    </p:spTree>
    <p:extLst>
      <p:ext uri="{BB962C8B-B14F-4D97-AF65-F5344CB8AC3E}">
        <p14:creationId xmlns:p14="http://schemas.microsoft.com/office/powerpoint/2010/main" val="586013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881EC1-F74B-4430-8938-FA6B0C683016}" type="datetime1">
              <a:rPr lang="en-US" smtClean="0"/>
              <a:t>1/10/2025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ED73E2-F5BA-450E-96F2-C7F43BE5F121}" type="slidenum">
              <a:rPr lang="en-US" smtClean="0"/>
              <a:t>‹#›</a:t>
            </a:fld>
            <a:endParaRPr lang="en-US"/>
          </a:p>
        </p:txBody>
      </p:sp>
    </p:spTree>
    <p:extLst>
      <p:ext uri="{BB962C8B-B14F-4D97-AF65-F5344CB8AC3E}">
        <p14:creationId xmlns:p14="http://schemas.microsoft.com/office/powerpoint/2010/main" val="1155564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tandcafrica.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hyperlink" Target="office%20and%20store%20view.jpg" TargetMode="External"/><Relationship Id="rId4" Type="http://schemas.openxmlformats.org/officeDocument/2006/relationships/hyperlink" Target="mailto:tandckampala@gmail.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30.jpg"/><Relationship Id="rId3" Type="http://schemas.openxmlformats.org/officeDocument/2006/relationships/image" Target="../media/image1.png"/><Relationship Id="rId7" Type="http://schemas.openxmlformats.org/officeDocument/2006/relationships/image" Target="../media/image29.pn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jpg"/></Relationships>
</file>

<file path=ppt/slides/_rels/slide10.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1.png"/><Relationship Id="rId7" Type="http://schemas.openxmlformats.org/officeDocument/2006/relationships/image" Target="../media/image36.jp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g"/><Relationship Id="rId9" Type="http://schemas.openxmlformats.org/officeDocument/2006/relationships/image" Target="../media/image38.jpg"/></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43.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search?q=REFRIGERATED&amp;spell=1&amp;sa=X&amp;ved=0ahUKEwjq87eyxoLcAhXG66QKHWvgAlQQkeECCCQoAA"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05333"/>
            <a:ext cx="7772400" cy="1495117"/>
          </a:xfrm>
        </p:spPr>
        <p:txBody>
          <a:bodyPr/>
          <a:lstStyle/>
          <a:p>
            <a:r>
              <a:rPr lang="en-US" b="1" dirty="0">
                <a:latin typeface="Arial Rounded MT Bold" panose="020F0704030504030204" pitchFamily="34" charset="0"/>
              </a:rPr>
              <a:t>THOMAS &amp; CO. LIMITED</a:t>
            </a:r>
          </a:p>
        </p:txBody>
      </p:sp>
      <p:sp>
        <p:nvSpPr>
          <p:cNvPr id="3" name="Subtitle 2"/>
          <p:cNvSpPr>
            <a:spLocks noGrp="1"/>
          </p:cNvSpPr>
          <p:nvPr>
            <p:ph type="subTitle" idx="1"/>
          </p:nvPr>
        </p:nvSpPr>
        <p:spPr>
          <a:xfrm>
            <a:off x="1371600" y="3886200"/>
            <a:ext cx="6553200" cy="2133600"/>
          </a:xfrm>
        </p:spPr>
        <p:txBody>
          <a:bodyPr>
            <a:normAutofit fontScale="92500" lnSpcReduction="10000"/>
          </a:bodyPr>
          <a:lstStyle/>
          <a:p>
            <a:r>
              <a:rPr lang="en-US" sz="1800" dirty="0"/>
              <a:t>PLOT 85, CHORLEY CRESCENT ROAD</a:t>
            </a:r>
          </a:p>
          <a:p>
            <a:r>
              <a:rPr lang="en-US" sz="1800" dirty="0"/>
              <a:t>PORTBELL, LUZIRA</a:t>
            </a:r>
          </a:p>
          <a:p>
            <a:r>
              <a:rPr lang="en-US" sz="1800" dirty="0"/>
              <a:t>P.O. BOX 36399, KAMPALA, UGANDA</a:t>
            </a:r>
          </a:p>
          <a:p>
            <a:r>
              <a:rPr lang="en-US" sz="1800" dirty="0">
                <a:hlinkClick r:id="rId3"/>
              </a:rPr>
              <a:t>http://www.tandcafrica.com/</a:t>
            </a:r>
            <a:endParaRPr lang="en-US" sz="1800" dirty="0"/>
          </a:p>
          <a:p>
            <a:r>
              <a:rPr lang="en-US" sz="1800" dirty="0"/>
              <a:t>+256 706 706 706</a:t>
            </a:r>
          </a:p>
          <a:p>
            <a:r>
              <a:rPr lang="en-US" sz="1800" dirty="0">
                <a:hlinkClick r:id="rId4"/>
              </a:rPr>
              <a:t>tandckampala@gmail.com</a:t>
            </a:r>
            <a:endParaRPr lang="en-US" sz="1800" dirty="0"/>
          </a:p>
          <a:p>
            <a:r>
              <a:rPr lang="en-US" sz="1800" dirty="0">
                <a:hlinkClick r:id="rId5" action="ppaction://hlinkfile"/>
              </a:rPr>
              <a:t>https://goo.gl/maps/VwUm2bGHqeC2</a:t>
            </a:r>
            <a:endParaRPr lang="en-US" sz="1800" dirty="0"/>
          </a:p>
          <a:p>
            <a:endParaRPr lang="en-US" sz="1800" dirty="0"/>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4014395" y="-239641"/>
            <a:ext cx="1284559" cy="2635947"/>
          </a:xfrm>
          <a:prstGeom prst="rect">
            <a:avLst/>
          </a:prstGeom>
        </p:spPr>
      </p:pic>
      <p:sp>
        <p:nvSpPr>
          <p:cNvPr id="7" name="Footer Placeholder 6"/>
          <p:cNvSpPr>
            <a:spLocks noGrp="1"/>
          </p:cNvSpPr>
          <p:nvPr>
            <p:ph type="ftr" sz="quarter" idx="11"/>
          </p:nvPr>
        </p:nvSpPr>
        <p:spPr>
          <a:xfrm>
            <a:off x="3124200" y="6096000"/>
            <a:ext cx="2895600" cy="625475"/>
          </a:xfrm>
        </p:spPr>
        <p:txBody>
          <a:bodyPr/>
          <a:lstStyle/>
          <a:p>
            <a:endParaRPr lang="en-US" dirty="0"/>
          </a:p>
        </p:txBody>
      </p:sp>
      <p:sp>
        <p:nvSpPr>
          <p:cNvPr id="8" name="Slide Number Placeholder 7"/>
          <p:cNvSpPr>
            <a:spLocks noGrp="1"/>
          </p:cNvSpPr>
          <p:nvPr>
            <p:ph type="sldNum" sz="quarter" idx="12"/>
          </p:nvPr>
        </p:nvSpPr>
        <p:spPr/>
        <p:txBody>
          <a:bodyPr/>
          <a:lstStyle/>
          <a:p>
            <a:fld id="{49ED73E2-F5BA-450E-96F2-C7F43BE5F121}" type="slidenum">
              <a:rPr lang="en-US" smtClean="0"/>
              <a:t>1</a:t>
            </a:fld>
            <a:endParaRPr lang="en-US"/>
          </a:p>
        </p:txBody>
      </p:sp>
      <p:sp>
        <p:nvSpPr>
          <p:cNvPr id="12" name="Rectangle 11"/>
          <p:cNvSpPr/>
          <p:nvPr/>
        </p:nvSpPr>
        <p:spPr>
          <a:xfrm>
            <a:off x="3022443" y="1720612"/>
            <a:ext cx="3268468" cy="384721"/>
          </a:xfrm>
          <a:prstGeom prst="rect">
            <a:avLst/>
          </a:prstGeom>
        </p:spPr>
        <p:txBody>
          <a:bodyPr wrap="square">
            <a:spAutoFit/>
          </a:bodyPr>
          <a:lstStyle/>
          <a:p>
            <a:pPr lvl="0" algn="ctr"/>
            <a:r>
              <a:rPr lang="en-US" sz="1900" b="1" dirty="0">
                <a:ln w="18000">
                  <a:solidFill>
                    <a:srgbClr val="C0504D">
                      <a:satMod val="140000"/>
                    </a:srgbClr>
                  </a:solidFill>
                  <a:prstDash val="solid"/>
                  <a:miter lim="800000"/>
                </a:ln>
                <a:solidFill>
                  <a:schemeClr val="bg2">
                    <a:lumMod val="75000"/>
                  </a:schemeClr>
                </a:solidFill>
                <a:effectLst>
                  <a:outerShdw blurRad="25500" dist="23000" dir="7020000" algn="tl">
                    <a:srgbClr val="000000">
                      <a:alpha val="50000"/>
                    </a:srgbClr>
                  </a:outerShdw>
                </a:effectLst>
              </a:rPr>
              <a:t>ISO 22000 Certified (FSMS)</a:t>
            </a:r>
          </a:p>
        </p:txBody>
      </p:sp>
      <p:sp>
        <p:nvSpPr>
          <p:cNvPr id="9" name="Title 1">
            <a:extLst>
              <a:ext uri="{FF2B5EF4-FFF2-40B4-BE49-F238E27FC236}">
                <a16:creationId xmlns:a16="http://schemas.microsoft.com/office/drawing/2014/main" id="{BF2622AA-311D-42EB-A17A-3A73FD351746}"/>
              </a:ext>
            </a:extLst>
          </p:cNvPr>
          <p:cNvSpPr txBox="1">
            <a:spLocks/>
          </p:cNvSpPr>
          <p:nvPr/>
        </p:nvSpPr>
        <p:spPr>
          <a:xfrm>
            <a:off x="770474" y="1049253"/>
            <a:ext cx="7687726" cy="222734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2000" b="1" dirty="0">
                <a:latin typeface="Arial Rounded MT Bold" panose="020F0704030504030204" pitchFamily="34" charset="0"/>
              </a:rPr>
              <a:t>GLOBALGAP CERTIFIED</a:t>
            </a:r>
            <a:endParaRPr lang="en-US" sz="2000" b="1" dirty="0">
              <a:latin typeface="Arial Rounded MT Bold" panose="020F0704030504030204" pitchFamily="34" charset="0"/>
            </a:endParaRPr>
          </a:p>
        </p:txBody>
      </p:sp>
    </p:spTree>
    <p:extLst>
      <p:ext uri="{BB962C8B-B14F-4D97-AF65-F5344CB8AC3E}">
        <p14:creationId xmlns:p14="http://schemas.microsoft.com/office/powerpoint/2010/main" val="1423415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599" y="685799"/>
            <a:ext cx="7907977" cy="751160"/>
          </a:xfrm>
        </p:spPr>
        <p:txBody>
          <a:bodyPr>
            <a:normAutofit fontScale="90000"/>
          </a:bodyPr>
          <a:lstStyle/>
          <a:p>
            <a:pPr algn="l"/>
            <a:r>
              <a:rPr lang="en-US" sz="3200" b="1" u="sng" dirty="0"/>
              <a:t>Company Profile</a:t>
            </a:r>
            <a:br>
              <a:rPr lang="en-US" sz="3200" dirty="0"/>
            </a:br>
            <a:r>
              <a:rPr lang="en-US" dirty="0"/>
              <a:t>    </a:t>
            </a:r>
          </a:p>
        </p:txBody>
      </p:sp>
      <p:sp>
        <p:nvSpPr>
          <p:cNvPr id="3" name="Content Placeholder 2"/>
          <p:cNvSpPr>
            <a:spLocks noGrp="1"/>
          </p:cNvSpPr>
          <p:nvPr>
            <p:ph idx="1"/>
          </p:nvPr>
        </p:nvSpPr>
        <p:spPr>
          <a:xfrm>
            <a:off x="457200" y="1436960"/>
            <a:ext cx="8229600" cy="4689204"/>
          </a:xfrm>
        </p:spPr>
        <p:txBody>
          <a:bodyPr>
            <a:normAutofit fontScale="55000" lnSpcReduction="20000"/>
          </a:bodyPr>
          <a:lstStyle/>
          <a:p>
            <a:pPr marL="0" indent="0">
              <a:buNone/>
            </a:pPr>
            <a:r>
              <a:rPr lang="en-US" dirty="0">
                <a:latin typeface="Arial" panose="020B0604020202020204" pitchFamily="34" charset="0"/>
                <a:cs typeface="Arial" panose="020B0604020202020204" pitchFamily="34" charset="0"/>
              </a:rPr>
              <a:t>  	</a:t>
            </a:r>
            <a:r>
              <a:rPr lang="en-US" sz="3300" dirty="0">
                <a:latin typeface="Calibri" panose="020F0502020204030204" pitchFamily="34" charset="0"/>
                <a:cs typeface="Calibri" panose="020F0502020204030204" pitchFamily="34" charset="0"/>
              </a:rPr>
              <a:t>Thomas and Company Ltd or T &amp; C Ltd was incorporated in the year 	2004, 	with its headquarters  located in Kampala, Uganda. The main 	objective being un-tapping the immense trading opportunities 	available in Uganda, the PEARL OF AFRICA. </a:t>
            </a:r>
          </a:p>
          <a:p>
            <a:pPr marL="0" indent="0">
              <a:buNone/>
            </a:pPr>
            <a:r>
              <a:rPr lang="en-US" sz="3300" dirty="0">
                <a:latin typeface="Calibri" panose="020F0502020204030204" pitchFamily="34" charset="0"/>
                <a:cs typeface="Calibri" panose="020F0502020204030204" pitchFamily="34" charset="0"/>
              </a:rPr>
              <a:t>	The company first started supplying Fresh </a:t>
            </a:r>
            <a:r>
              <a:rPr lang="en-US" sz="3300" dirty="0" err="1">
                <a:latin typeface="Calibri" panose="020F0502020204030204" pitchFamily="34" charset="0"/>
                <a:cs typeface="Calibri" panose="020F0502020204030204" pitchFamily="34" charset="0"/>
              </a:rPr>
              <a:t>Fruits,Vegetables</a:t>
            </a:r>
            <a:r>
              <a:rPr lang="en-US" sz="3300" dirty="0">
                <a:latin typeface="Calibri" panose="020F0502020204030204" pitchFamily="34" charset="0"/>
                <a:cs typeface="Calibri" panose="020F0502020204030204" pitchFamily="34" charset="0"/>
              </a:rPr>
              <a:t> and other dry 	rations in the year 2000, to the UNITED NATIONS Mission in Congo and 	Sudan.  Over the year, due to the company's dedicated and 	committed services, the company was asked to supply to their 	warehouses in Bunia, Beni, Aru, </a:t>
            </a:r>
            <a:r>
              <a:rPr lang="en-US" sz="3300" dirty="0" err="1">
                <a:latin typeface="Calibri" panose="020F0502020204030204" pitchFamily="34" charset="0"/>
                <a:cs typeface="Calibri" panose="020F0502020204030204" pitchFamily="34" charset="0"/>
              </a:rPr>
              <a:t>Mahagi</a:t>
            </a:r>
            <a:r>
              <a:rPr lang="en-US" sz="3300" dirty="0">
                <a:latin typeface="Calibri" panose="020F0502020204030204" pitchFamily="34" charset="0"/>
                <a:cs typeface="Calibri" panose="020F0502020204030204" pitchFamily="34" charset="0"/>
              </a:rPr>
              <a:t>, </a:t>
            </a:r>
            <a:r>
              <a:rPr lang="en-US" sz="3300" dirty="0" err="1">
                <a:latin typeface="Calibri" panose="020F0502020204030204" pitchFamily="34" charset="0"/>
                <a:cs typeface="Calibri" panose="020F0502020204030204" pitchFamily="34" charset="0"/>
              </a:rPr>
              <a:t>Bukavu</a:t>
            </a:r>
            <a:r>
              <a:rPr lang="en-US" sz="3300" dirty="0">
                <a:latin typeface="Calibri" panose="020F0502020204030204" pitchFamily="34" charset="0"/>
                <a:cs typeface="Calibri" panose="020F0502020204030204" pitchFamily="34" charset="0"/>
              </a:rPr>
              <a:t>, Goma (Democratic 	Republic of Congo), Juba and </a:t>
            </a:r>
            <a:r>
              <a:rPr lang="en-US" sz="3300" dirty="0" err="1">
                <a:latin typeface="Calibri" panose="020F0502020204030204" pitchFamily="34" charset="0"/>
                <a:cs typeface="Calibri" panose="020F0502020204030204" pitchFamily="34" charset="0"/>
              </a:rPr>
              <a:t>Wau</a:t>
            </a:r>
            <a:r>
              <a:rPr lang="en-US" sz="3300" dirty="0">
                <a:latin typeface="Calibri" panose="020F0502020204030204" pitchFamily="34" charset="0"/>
                <a:cs typeface="Calibri" panose="020F0502020204030204" pitchFamily="34" charset="0"/>
              </a:rPr>
              <a:t> (Southern Sudan), </a:t>
            </a:r>
            <a:r>
              <a:rPr lang="en-US" sz="3300" dirty="0" err="1">
                <a:latin typeface="Calibri" panose="020F0502020204030204" pitchFamily="34" charset="0"/>
                <a:cs typeface="Calibri" panose="020F0502020204030204" pitchFamily="34" charset="0"/>
              </a:rPr>
              <a:t>Abeyi</a:t>
            </a:r>
            <a:r>
              <a:rPr lang="en-US" sz="3300" dirty="0">
                <a:latin typeface="Calibri" panose="020F0502020204030204" pitchFamily="34" charset="0"/>
                <a:cs typeface="Calibri" panose="020F0502020204030204" pitchFamily="34" charset="0"/>
              </a:rPr>
              <a:t> (</a:t>
            </a:r>
            <a:r>
              <a:rPr lang="en-US" sz="3300" dirty="0" err="1">
                <a:latin typeface="Calibri" panose="020F0502020204030204" pitchFamily="34" charset="0"/>
                <a:cs typeface="Calibri" panose="020F0502020204030204" pitchFamily="34" charset="0"/>
              </a:rPr>
              <a:t>sudan</a:t>
            </a:r>
            <a:r>
              <a:rPr lang="en-US" sz="3300" dirty="0">
                <a:latin typeface="Calibri" panose="020F0502020204030204" pitchFamily="34" charset="0"/>
                <a:cs typeface="Calibri" panose="020F0502020204030204" pitchFamily="34" charset="0"/>
              </a:rPr>
              <a:t>), Central 	African Republic</a:t>
            </a:r>
          </a:p>
          <a:p>
            <a:pPr marL="0" indent="0">
              <a:buNone/>
            </a:pPr>
            <a:r>
              <a:rPr lang="en-US" sz="3300" dirty="0">
                <a:latin typeface="Calibri" panose="020F0502020204030204" pitchFamily="34" charset="0"/>
                <a:cs typeface="Calibri" panose="020F0502020204030204" pitchFamily="34" charset="0"/>
              </a:rPr>
              <a:t>	The Company procures most of its items from Local market thereby 	playing 	an active role in uplifting the living conditions of the local 	citizens by 	providing adequate job opportunities and ready available 	markets for 	locally produced goods. </a:t>
            </a:r>
          </a:p>
          <a:p>
            <a:pPr marL="0" indent="0">
              <a:buNone/>
            </a:pPr>
            <a:r>
              <a:rPr lang="en-US" sz="3300" dirty="0">
                <a:latin typeface="Calibri" panose="020F0502020204030204" pitchFamily="34" charset="0"/>
                <a:cs typeface="Calibri" panose="020F0502020204030204" pitchFamily="34" charset="0"/>
              </a:rPr>
              <a:t>	With the team of committed and dedicated staff, the company aims to 	achieve and scale greater heights and become an important player in 	the field of exporting, not only in local market but also in the regional 	as well 	as continental level. </a:t>
            </a: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771694" y="-523294"/>
            <a:ext cx="1284559" cy="263594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676400"/>
            <a:ext cx="457200" cy="455212"/>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777" y="2590800"/>
            <a:ext cx="457200" cy="455212"/>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80" y="3886200"/>
            <a:ext cx="457200" cy="455212"/>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80" y="4876800"/>
            <a:ext cx="457200" cy="455212"/>
          </a:xfrm>
          <a:prstGeom prst="rect">
            <a:avLst/>
          </a:prstGeom>
        </p:spPr>
      </p:pic>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9ED73E2-F5BA-450E-96F2-C7F43BE5F121}" type="slidenum">
              <a:rPr lang="en-US" smtClean="0"/>
              <a:t>2</a:t>
            </a:fld>
            <a:endParaRPr lang="en-US"/>
          </a:p>
        </p:txBody>
      </p:sp>
    </p:spTree>
    <p:extLst>
      <p:ext uri="{BB962C8B-B14F-4D97-AF65-F5344CB8AC3E}">
        <p14:creationId xmlns:p14="http://schemas.microsoft.com/office/powerpoint/2010/main" val="3616520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95943"/>
            <a:ext cx="8229600" cy="1143000"/>
          </a:xfrm>
        </p:spPr>
        <p:txBody>
          <a:bodyPr/>
          <a:lstStyle/>
          <a:p>
            <a:r>
              <a:rPr lang="en-US" dirty="0"/>
              <a:t>   </a:t>
            </a:r>
          </a:p>
        </p:txBody>
      </p:sp>
      <p:sp>
        <p:nvSpPr>
          <p:cNvPr id="6" name="Content Placeholder 5"/>
          <p:cNvSpPr>
            <a:spLocks noGrp="1"/>
          </p:cNvSpPr>
          <p:nvPr>
            <p:ph idx="1"/>
          </p:nvPr>
        </p:nvSpPr>
        <p:spPr>
          <a:xfrm>
            <a:off x="457200" y="1545814"/>
            <a:ext cx="8229600" cy="4580349"/>
          </a:xfrm>
        </p:spPr>
        <p:txBody>
          <a:bodyPr>
            <a:normAutofit fontScale="55000" lnSpcReduction="20000"/>
          </a:bodyPr>
          <a:lstStyle/>
          <a:p>
            <a:r>
              <a:rPr lang="en-US" dirty="0"/>
              <a:t>Thomas and Co. Ltd believes that success depends on the supply of high quality products and services that meet and exceed customer and consumer expectations. Fundamental to this believe is the safety of all products that are supplied.</a:t>
            </a:r>
            <a:endParaRPr lang="en-US" sz="2400" dirty="0"/>
          </a:p>
          <a:p>
            <a:r>
              <a:rPr lang="en-US" dirty="0"/>
              <a:t>Thomas and Co. Ltd is committed to continually enhance the reputation of the products and services it supplies and to maintain consumer confidence in its products through the development and implementation of quality and food safety systems, and meeting all the applicable statutory, regulatory and contractual requirements. We also commit to continuous improvement and shall ensure periodic measurement, evaluation and validation of the food safety system.</a:t>
            </a:r>
            <a:endParaRPr lang="en-US" sz="2400" dirty="0"/>
          </a:p>
          <a:p>
            <a:r>
              <a:rPr lang="en-US" dirty="0"/>
              <a:t>At Thomas and Co. Ltd we believe that the responsibility for achieving quality and food safety lies with each of the employees as they execute their jobs and responsibilities especially those that have direct influence on processing, supplying, storage and the delivering of products. Therefore, management is committed to ensure that all employees are given the relevant training to ensure production of safe products.</a:t>
            </a:r>
            <a:endParaRPr lang="en-US" sz="2400" dirty="0"/>
          </a:p>
          <a:p>
            <a:r>
              <a:rPr lang="en-US" dirty="0"/>
              <a:t>This policy shall be reviewed annually or as need arises due to any changes in the system and shall be communicated to all stakeholders. (Clients, Suppliers and Employees)</a:t>
            </a:r>
            <a:endParaRPr lang="en-US" sz="2400" dirty="0"/>
          </a:p>
          <a:p>
            <a:pPr lvl="4"/>
            <a:endParaRPr lang="en-US" dirty="0"/>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9ED73E2-F5BA-450E-96F2-C7F43BE5F121}" type="slidenum">
              <a:rPr lang="en-US" smtClean="0"/>
              <a:t>3</a:t>
            </a:fld>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543094" y="-447094"/>
            <a:ext cx="1284559" cy="2635947"/>
          </a:xfrm>
          <a:prstGeom prst="rect">
            <a:avLst/>
          </a:prstGeom>
        </p:spPr>
      </p:pic>
      <p:sp>
        <p:nvSpPr>
          <p:cNvPr id="3" name="Rectangle 2"/>
          <p:cNvSpPr/>
          <p:nvPr/>
        </p:nvSpPr>
        <p:spPr>
          <a:xfrm>
            <a:off x="838200" y="547713"/>
            <a:ext cx="4800600" cy="646331"/>
          </a:xfrm>
          <a:prstGeom prst="rect">
            <a:avLst/>
          </a:prstGeom>
        </p:spPr>
        <p:txBody>
          <a:bodyPr wrap="square">
            <a:spAutoFit/>
          </a:bodyPr>
          <a:lstStyle/>
          <a:p>
            <a:r>
              <a:rPr lang="en-US" b="1" u="sng" dirty="0"/>
              <a:t>COMPANY FOOD SAFETY POLICY </a:t>
            </a:r>
          </a:p>
          <a:p>
            <a:r>
              <a:rPr lang="en-US" b="1" u="sng" dirty="0"/>
              <a:t>(ISO 22000 - 2018)  &amp; GLOBAL GAP CERTIFIED</a:t>
            </a:r>
            <a:endParaRPr lang="en-US" sz="1200" dirty="0"/>
          </a:p>
        </p:txBody>
      </p:sp>
    </p:spTree>
    <p:extLst>
      <p:ext uri="{BB962C8B-B14F-4D97-AF65-F5344CB8AC3E}">
        <p14:creationId xmlns:p14="http://schemas.microsoft.com/office/powerpoint/2010/main" val="936398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QUALITY CERTIFICATE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D73E2-F5BA-450E-96F2-C7F43BE5F121}" type="slidenum">
              <a:rPr lang="en-US" smtClean="0"/>
              <a:t>4</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771694" y="-523294"/>
            <a:ext cx="1284559" cy="2635947"/>
          </a:xfrm>
          <a:prstGeom prst="rect">
            <a:avLst/>
          </a:prstGeom>
        </p:spPr>
      </p:pic>
      <p:sp>
        <p:nvSpPr>
          <p:cNvPr id="3" name="TextBox 2"/>
          <p:cNvSpPr txBox="1"/>
          <p:nvPr/>
        </p:nvSpPr>
        <p:spPr>
          <a:xfrm>
            <a:off x="762000" y="4800600"/>
            <a:ext cx="2423864" cy="369332"/>
          </a:xfrm>
          <a:prstGeom prst="rect">
            <a:avLst/>
          </a:prstGeom>
          <a:noFill/>
        </p:spPr>
        <p:txBody>
          <a:bodyPr wrap="square" rtlCol="0">
            <a:spAutoFit/>
          </a:bodyPr>
          <a:lstStyle/>
          <a:p>
            <a:r>
              <a:rPr lang="en-US" dirty="0"/>
              <a:t>GLOBALGAP</a:t>
            </a:r>
          </a:p>
        </p:txBody>
      </p:sp>
      <p:sp>
        <p:nvSpPr>
          <p:cNvPr id="10" name="TextBox 9"/>
          <p:cNvSpPr txBox="1"/>
          <p:nvPr/>
        </p:nvSpPr>
        <p:spPr>
          <a:xfrm>
            <a:off x="3296084" y="4800600"/>
            <a:ext cx="2423864" cy="369332"/>
          </a:xfrm>
          <a:prstGeom prst="rect">
            <a:avLst/>
          </a:prstGeom>
          <a:noFill/>
        </p:spPr>
        <p:txBody>
          <a:bodyPr wrap="square" rtlCol="0">
            <a:spAutoFit/>
          </a:bodyPr>
          <a:lstStyle/>
          <a:p>
            <a:r>
              <a:rPr lang="en-US" dirty="0"/>
              <a:t>ISO 22000-2018</a:t>
            </a:r>
          </a:p>
        </p:txBody>
      </p:sp>
      <p:sp>
        <p:nvSpPr>
          <p:cNvPr id="11" name="TextBox 10"/>
          <p:cNvSpPr txBox="1"/>
          <p:nvPr/>
        </p:nvSpPr>
        <p:spPr>
          <a:xfrm>
            <a:off x="5867400" y="4833856"/>
            <a:ext cx="2423864" cy="646331"/>
          </a:xfrm>
          <a:prstGeom prst="rect">
            <a:avLst/>
          </a:prstGeom>
          <a:noFill/>
        </p:spPr>
        <p:txBody>
          <a:bodyPr wrap="square" rtlCol="0">
            <a:spAutoFit/>
          </a:bodyPr>
          <a:lstStyle/>
          <a:p>
            <a:r>
              <a:rPr lang="en-US" dirty="0"/>
              <a:t>REGISTRATION OF WORK PLACE</a:t>
            </a:r>
          </a:p>
        </p:txBody>
      </p:sp>
      <p:pic>
        <p:nvPicPr>
          <p:cNvPr id="13" name="Content Placeholder 12">
            <a:extLst>
              <a:ext uri="{FF2B5EF4-FFF2-40B4-BE49-F238E27FC236}">
                <a16:creationId xmlns:a16="http://schemas.microsoft.com/office/drawing/2014/main" id="{4F41CE1A-284F-4AE1-8814-4F7A448E8776}"/>
              </a:ext>
            </a:extLst>
          </p:cNvPr>
          <p:cNvPicPr>
            <a:picLocks noGrp="1" noChangeAspect="1"/>
          </p:cNvPicPr>
          <p:nvPr>
            <p:ph idx="1"/>
          </p:nvPr>
        </p:nvPicPr>
        <p:blipFill>
          <a:blip r:embed="rId3"/>
          <a:stretch>
            <a:fillRect/>
          </a:stretch>
        </p:blipFill>
        <p:spPr>
          <a:xfrm>
            <a:off x="762000" y="1166019"/>
            <a:ext cx="2530404" cy="3634582"/>
          </a:xfrm>
          <a:prstGeom prst="rect">
            <a:avLst/>
          </a:prstGeom>
        </p:spPr>
      </p:pic>
      <p:pic>
        <p:nvPicPr>
          <p:cNvPr id="14" name="Picture 13">
            <a:extLst>
              <a:ext uri="{FF2B5EF4-FFF2-40B4-BE49-F238E27FC236}">
                <a16:creationId xmlns:a16="http://schemas.microsoft.com/office/drawing/2014/main" id="{7F7B227C-B329-484A-8B8D-97B59AAC8894}"/>
              </a:ext>
            </a:extLst>
          </p:cNvPr>
          <p:cNvPicPr>
            <a:picLocks noChangeAspect="1"/>
          </p:cNvPicPr>
          <p:nvPr/>
        </p:nvPicPr>
        <p:blipFill>
          <a:blip r:embed="rId4"/>
          <a:stretch>
            <a:fillRect/>
          </a:stretch>
        </p:blipFill>
        <p:spPr>
          <a:xfrm>
            <a:off x="3048001" y="1100056"/>
            <a:ext cx="2553260" cy="3733800"/>
          </a:xfrm>
          <a:prstGeom prst="rect">
            <a:avLst/>
          </a:prstGeom>
        </p:spPr>
      </p:pic>
      <p:pic>
        <p:nvPicPr>
          <p:cNvPr id="15" name="Picture 14">
            <a:extLst>
              <a:ext uri="{FF2B5EF4-FFF2-40B4-BE49-F238E27FC236}">
                <a16:creationId xmlns:a16="http://schemas.microsoft.com/office/drawing/2014/main" id="{37E665DB-8E60-4B9C-A4DE-B0AE5881FF4D}"/>
              </a:ext>
            </a:extLst>
          </p:cNvPr>
          <p:cNvPicPr>
            <a:picLocks noChangeAspect="1"/>
          </p:cNvPicPr>
          <p:nvPr/>
        </p:nvPicPr>
        <p:blipFill>
          <a:blip r:embed="rId5"/>
          <a:stretch>
            <a:fillRect/>
          </a:stretch>
        </p:blipFill>
        <p:spPr>
          <a:xfrm>
            <a:off x="5830169" y="1333575"/>
            <a:ext cx="2313972" cy="3480960"/>
          </a:xfrm>
          <a:prstGeom prst="rect">
            <a:avLst/>
          </a:prstGeom>
        </p:spPr>
      </p:pic>
    </p:spTree>
    <p:extLst>
      <p:ext uri="{BB962C8B-B14F-4D97-AF65-F5344CB8AC3E}">
        <p14:creationId xmlns:p14="http://schemas.microsoft.com/office/powerpoint/2010/main" val="1750876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Other certificates / licenses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D73E2-F5BA-450E-96F2-C7F43BE5F121}" type="slidenum">
              <a:rPr lang="en-US" smtClean="0"/>
              <a:t>5</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771694" y="-523294"/>
            <a:ext cx="1284559" cy="2635947"/>
          </a:xfrm>
          <a:prstGeom prst="rect">
            <a:avLst/>
          </a:prstGeom>
        </p:spPr>
      </p:pic>
      <p:pic>
        <p:nvPicPr>
          <p:cNvPr id="1028"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1427063"/>
            <a:ext cx="2613660" cy="3832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2553" y="2133600"/>
            <a:ext cx="2715926"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57200" y="5334000"/>
            <a:ext cx="2971800" cy="369332"/>
          </a:xfrm>
          <a:prstGeom prst="rect">
            <a:avLst/>
          </a:prstGeom>
        </p:spPr>
        <p:txBody>
          <a:bodyPr wrap="square">
            <a:spAutoFit/>
          </a:bodyPr>
          <a:lstStyle/>
          <a:p>
            <a:r>
              <a:rPr lang="en-US" b="1" u="sng" dirty="0"/>
              <a:t>INVESTMENT AUTHORITY</a:t>
            </a:r>
            <a:endParaRPr lang="en-US" sz="1200" dirty="0"/>
          </a:p>
        </p:txBody>
      </p:sp>
      <p:sp>
        <p:nvSpPr>
          <p:cNvPr id="9" name="Rectangle 8"/>
          <p:cNvSpPr/>
          <p:nvPr/>
        </p:nvSpPr>
        <p:spPr>
          <a:xfrm>
            <a:off x="6324599" y="5334000"/>
            <a:ext cx="2407347" cy="923330"/>
          </a:xfrm>
          <a:prstGeom prst="rect">
            <a:avLst/>
          </a:prstGeom>
        </p:spPr>
        <p:txBody>
          <a:bodyPr wrap="square">
            <a:spAutoFit/>
          </a:bodyPr>
          <a:lstStyle/>
          <a:p>
            <a:r>
              <a:rPr lang="en-US" b="1" u="sng" dirty="0"/>
              <a:t>UGANDA NATIONAL CHAMBER OF COMMERCE</a:t>
            </a:r>
            <a:endParaRPr lang="en-US" sz="1200" dirty="0"/>
          </a:p>
        </p:txBody>
      </p:sp>
      <p:pic>
        <p:nvPicPr>
          <p:cNvPr id="10" name="Picture 9">
            <a:extLst>
              <a:ext uri="{FF2B5EF4-FFF2-40B4-BE49-F238E27FC236}">
                <a16:creationId xmlns:a16="http://schemas.microsoft.com/office/drawing/2014/main" id="{08BAB293-731E-4450-B5C0-48752FADB5B9}"/>
              </a:ext>
            </a:extLst>
          </p:cNvPr>
          <p:cNvPicPr>
            <a:picLocks noChangeAspect="1"/>
          </p:cNvPicPr>
          <p:nvPr/>
        </p:nvPicPr>
        <p:blipFill>
          <a:blip r:embed="rId5"/>
          <a:stretch>
            <a:fillRect/>
          </a:stretch>
        </p:blipFill>
        <p:spPr>
          <a:xfrm>
            <a:off x="3052556" y="1427063"/>
            <a:ext cx="2998996" cy="3463785"/>
          </a:xfrm>
          <a:prstGeom prst="rect">
            <a:avLst/>
          </a:prstGeom>
        </p:spPr>
      </p:pic>
      <p:sp>
        <p:nvSpPr>
          <p:cNvPr id="11" name="Rectangle 10">
            <a:extLst>
              <a:ext uri="{FF2B5EF4-FFF2-40B4-BE49-F238E27FC236}">
                <a16:creationId xmlns:a16="http://schemas.microsoft.com/office/drawing/2014/main" id="{C5AE2898-B9B9-4425-A4EE-93B9DDF0302D}"/>
              </a:ext>
            </a:extLst>
          </p:cNvPr>
          <p:cNvSpPr/>
          <p:nvPr/>
        </p:nvSpPr>
        <p:spPr>
          <a:xfrm>
            <a:off x="3155576" y="5315782"/>
            <a:ext cx="2971800" cy="276999"/>
          </a:xfrm>
          <a:prstGeom prst="rect">
            <a:avLst/>
          </a:prstGeom>
        </p:spPr>
        <p:txBody>
          <a:bodyPr wrap="square">
            <a:spAutoFit/>
          </a:bodyPr>
          <a:lstStyle/>
          <a:p>
            <a:r>
              <a:rPr lang="en-GB" sz="1200" dirty="0"/>
              <a:t>TAX CLEARANCE CERTIFICATE</a:t>
            </a:r>
            <a:endParaRPr lang="en-US" sz="1200" dirty="0"/>
          </a:p>
        </p:txBody>
      </p:sp>
    </p:spTree>
    <p:extLst>
      <p:ext uri="{BB962C8B-B14F-4D97-AF65-F5344CB8AC3E}">
        <p14:creationId xmlns:p14="http://schemas.microsoft.com/office/powerpoint/2010/main" val="1106550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a:t>WAREHOUSE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D73E2-F5BA-450E-96F2-C7F43BE5F121}" type="slidenum">
              <a:rPr lang="en-US" smtClean="0"/>
              <a:t>6</a:t>
            </a:fld>
            <a:endParaRPr lang="en-US"/>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924094" y="-588653"/>
            <a:ext cx="1284559" cy="2635947"/>
          </a:xfrm>
          <a:prstGeom prst="rect">
            <a:avLst/>
          </a:prstGeom>
        </p:spPr>
      </p:pic>
      <p:pic>
        <p:nvPicPr>
          <p:cNvPr id="6" name="Picture 5">
            <a:extLst>
              <a:ext uri="{FF2B5EF4-FFF2-40B4-BE49-F238E27FC236}">
                <a16:creationId xmlns:a16="http://schemas.microsoft.com/office/drawing/2014/main" id="{3B6B974D-8548-4F92-BBC1-D9E0FDA8BC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 y="1219200"/>
            <a:ext cx="3928533" cy="2209800"/>
          </a:xfrm>
          <a:prstGeom prst="rect">
            <a:avLst/>
          </a:prstGeom>
        </p:spPr>
      </p:pic>
      <p:pic>
        <p:nvPicPr>
          <p:cNvPr id="9" name="Picture 8">
            <a:extLst>
              <a:ext uri="{FF2B5EF4-FFF2-40B4-BE49-F238E27FC236}">
                <a16:creationId xmlns:a16="http://schemas.microsoft.com/office/drawing/2014/main" id="{CB186291-52CD-4850-B9C5-C290EA0F98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 y="3581400"/>
            <a:ext cx="3928534" cy="2209800"/>
          </a:xfrm>
          <a:prstGeom prst="rect">
            <a:avLst/>
          </a:prstGeom>
        </p:spPr>
      </p:pic>
      <p:pic>
        <p:nvPicPr>
          <p:cNvPr id="16" name="Picture 15">
            <a:extLst>
              <a:ext uri="{FF2B5EF4-FFF2-40B4-BE49-F238E27FC236}">
                <a16:creationId xmlns:a16="http://schemas.microsoft.com/office/drawing/2014/main" id="{7C478E47-820D-4035-BC19-277D07B330D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47630" y="1260094"/>
            <a:ext cx="2448569" cy="2725364"/>
          </a:xfrm>
          <a:prstGeom prst="rect">
            <a:avLst/>
          </a:prstGeom>
        </p:spPr>
      </p:pic>
      <p:pic>
        <p:nvPicPr>
          <p:cNvPr id="18" name="Picture 17">
            <a:extLst>
              <a:ext uri="{FF2B5EF4-FFF2-40B4-BE49-F238E27FC236}">
                <a16:creationId xmlns:a16="http://schemas.microsoft.com/office/drawing/2014/main" id="{37881B52-E826-409D-B338-1A36E525B6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72000" y="3581400"/>
            <a:ext cx="3928534" cy="2209801"/>
          </a:xfrm>
          <a:prstGeom prst="rect">
            <a:avLst/>
          </a:prstGeom>
        </p:spPr>
      </p:pic>
    </p:spTree>
    <p:extLst>
      <p:ext uri="{BB962C8B-B14F-4D97-AF65-F5344CB8AC3E}">
        <p14:creationId xmlns:p14="http://schemas.microsoft.com/office/powerpoint/2010/main" val="1862034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3" name="Content Placeholder 2"/>
          <p:cNvSpPr>
            <a:spLocks noGrp="1"/>
          </p:cNvSpPr>
          <p:nvPr>
            <p:ph idx="1"/>
          </p:nvPr>
        </p:nvSpPr>
        <p:spPr/>
        <p:txBody>
          <a:bodyPr/>
          <a:lstStyle/>
          <a:p>
            <a:r>
              <a:rPr lang="en-US" dirty="0"/>
              <a:t>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D73E2-F5BA-450E-96F2-C7F43BE5F121}" type="slidenum">
              <a:rPr lang="en-US" smtClean="0"/>
              <a:t>7</a:t>
            </a:fld>
            <a:endParaRPr lang="en-US"/>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6667" y="2423349"/>
            <a:ext cx="2798805"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703411" y="-447096"/>
            <a:ext cx="1284559" cy="2635947"/>
          </a:xfrm>
          <a:prstGeom prst="rect">
            <a:avLst/>
          </a:prstGeom>
        </p:spPr>
      </p:pic>
      <p:sp>
        <p:nvSpPr>
          <p:cNvPr id="9" name="TextBox 8"/>
          <p:cNvSpPr txBox="1"/>
          <p:nvPr/>
        </p:nvSpPr>
        <p:spPr>
          <a:xfrm>
            <a:off x="938151" y="4419600"/>
            <a:ext cx="1652649" cy="369332"/>
          </a:xfrm>
          <a:prstGeom prst="rect">
            <a:avLst/>
          </a:prstGeom>
          <a:noFill/>
        </p:spPr>
        <p:txBody>
          <a:bodyPr wrap="square" rtlCol="0">
            <a:spAutoFit/>
          </a:bodyPr>
          <a:lstStyle/>
          <a:p>
            <a:r>
              <a:rPr lang="en-US" dirty="0"/>
              <a:t>TRADING LIC.</a:t>
            </a:r>
          </a:p>
        </p:txBody>
      </p:sp>
      <p:sp>
        <p:nvSpPr>
          <p:cNvPr id="10" name="TextBox 9"/>
          <p:cNvSpPr txBox="1"/>
          <p:nvPr/>
        </p:nvSpPr>
        <p:spPr>
          <a:xfrm>
            <a:off x="5943600" y="4434651"/>
            <a:ext cx="2627808" cy="646331"/>
          </a:xfrm>
          <a:prstGeom prst="rect">
            <a:avLst/>
          </a:prstGeom>
          <a:noFill/>
        </p:spPr>
        <p:txBody>
          <a:bodyPr wrap="square" rtlCol="0">
            <a:spAutoFit/>
          </a:bodyPr>
          <a:lstStyle/>
          <a:p>
            <a:r>
              <a:rPr lang="en-US" dirty="0"/>
              <a:t>CERTIFICATE OF INCORPORATION</a:t>
            </a:r>
          </a:p>
        </p:txBody>
      </p:sp>
      <p:pic>
        <p:nvPicPr>
          <p:cNvPr id="11" name="Picture 10">
            <a:extLst>
              <a:ext uri="{FF2B5EF4-FFF2-40B4-BE49-F238E27FC236}">
                <a16:creationId xmlns:a16="http://schemas.microsoft.com/office/drawing/2014/main" id="{97109269-A924-4F5D-8E11-01E7E23F5F2E}"/>
              </a:ext>
            </a:extLst>
          </p:cNvPr>
          <p:cNvPicPr>
            <a:picLocks noChangeAspect="1"/>
          </p:cNvPicPr>
          <p:nvPr/>
        </p:nvPicPr>
        <p:blipFill>
          <a:blip r:embed="rId4"/>
          <a:stretch>
            <a:fillRect/>
          </a:stretch>
        </p:blipFill>
        <p:spPr>
          <a:xfrm>
            <a:off x="938151" y="593275"/>
            <a:ext cx="2822498" cy="3886200"/>
          </a:xfrm>
          <a:prstGeom prst="rect">
            <a:avLst/>
          </a:prstGeom>
        </p:spPr>
      </p:pic>
      <p:pic>
        <p:nvPicPr>
          <p:cNvPr id="12" name="Picture 11">
            <a:extLst>
              <a:ext uri="{FF2B5EF4-FFF2-40B4-BE49-F238E27FC236}">
                <a16:creationId xmlns:a16="http://schemas.microsoft.com/office/drawing/2014/main" id="{9DC51480-5E1C-41CF-AA06-478B2D25B190}"/>
              </a:ext>
            </a:extLst>
          </p:cNvPr>
          <p:cNvPicPr>
            <a:picLocks noChangeAspect="1"/>
          </p:cNvPicPr>
          <p:nvPr/>
        </p:nvPicPr>
        <p:blipFill>
          <a:blip r:embed="rId5"/>
          <a:stretch>
            <a:fillRect/>
          </a:stretch>
        </p:blipFill>
        <p:spPr>
          <a:xfrm>
            <a:off x="3478951" y="844655"/>
            <a:ext cx="2346681" cy="3265488"/>
          </a:xfrm>
          <a:prstGeom prst="rect">
            <a:avLst/>
          </a:prstGeom>
        </p:spPr>
      </p:pic>
      <p:sp>
        <p:nvSpPr>
          <p:cNvPr id="13" name="TextBox 12">
            <a:extLst>
              <a:ext uri="{FF2B5EF4-FFF2-40B4-BE49-F238E27FC236}">
                <a16:creationId xmlns:a16="http://schemas.microsoft.com/office/drawing/2014/main" id="{955C3D08-D7AF-445E-B175-1A25EF969E72}"/>
              </a:ext>
            </a:extLst>
          </p:cNvPr>
          <p:cNvSpPr txBox="1"/>
          <p:nvPr/>
        </p:nvSpPr>
        <p:spPr>
          <a:xfrm>
            <a:off x="3478951" y="4409903"/>
            <a:ext cx="1652649" cy="646331"/>
          </a:xfrm>
          <a:prstGeom prst="rect">
            <a:avLst/>
          </a:prstGeom>
          <a:noFill/>
        </p:spPr>
        <p:txBody>
          <a:bodyPr wrap="square" rtlCol="0">
            <a:spAutoFit/>
          </a:bodyPr>
          <a:lstStyle/>
          <a:p>
            <a:r>
              <a:rPr lang="en-US" dirty="0"/>
              <a:t>SUITABILITY CERTIFICATE</a:t>
            </a:r>
          </a:p>
        </p:txBody>
      </p:sp>
    </p:spTree>
    <p:extLst>
      <p:ext uri="{BB962C8B-B14F-4D97-AF65-F5344CB8AC3E}">
        <p14:creationId xmlns:p14="http://schemas.microsoft.com/office/powerpoint/2010/main" val="35111485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rmAutofit/>
          </a:bodyPr>
          <a:lstStyle/>
          <a:p>
            <a:pPr algn="l"/>
            <a:r>
              <a:rPr lang="en-GB" sz="3200" dirty="0"/>
              <a:t>P</a:t>
            </a:r>
            <a:r>
              <a:rPr lang="en-US" sz="3200" dirty="0"/>
              <a:t>RODUCTS/PACKAGING</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D73E2-F5BA-450E-96F2-C7F43BE5F121}" type="slidenum">
              <a:rPr lang="en-US" smtClean="0"/>
              <a:t>8</a:t>
            </a:fld>
            <a:endParaRPr lang="en-US"/>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771694" y="-523294"/>
            <a:ext cx="1284559" cy="2635947"/>
          </a:xfrm>
          <a:prstGeom prst="rect">
            <a:avLst/>
          </a:prstGeom>
        </p:spPr>
      </p:pic>
      <p:pic>
        <p:nvPicPr>
          <p:cNvPr id="7" name="Content Placeholder 6">
            <a:extLst>
              <a:ext uri="{FF2B5EF4-FFF2-40B4-BE49-F238E27FC236}">
                <a16:creationId xmlns:a16="http://schemas.microsoft.com/office/drawing/2014/main" id="{0C8BCF2B-5A8C-413E-8B8B-094111D3C58A}"/>
              </a:ext>
            </a:extLst>
          </p:cNvPr>
          <p:cNvPicPr>
            <a:picLocks noGrp="1" noChangeAspect="1"/>
          </p:cNvPicPr>
          <p:nvPr>
            <p:ph idx="1"/>
          </p:nvPr>
        </p:nvPicPr>
        <p:blipFill>
          <a:blip r:embed="rId3"/>
          <a:stretch>
            <a:fillRect/>
          </a:stretch>
        </p:blipFill>
        <p:spPr>
          <a:xfrm>
            <a:off x="762000" y="1323975"/>
            <a:ext cx="1571262" cy="2105025"/>
          </a:xfrm>
          <a:prstGeom prst="rect">
            <a:avLst/>
          </a:prstGeom>
        </p:spPr>
      </p:pic>
      <p:pic>
        <p:nvPicPr>
          <p:cNvPr id="8" name="Picture 7">
            <a:extLst>
              <a:ext uri="{FF2B5EF4-FFF2-40B4-BE49-F238E27FC236}">
                <a16:creationId xmlns:a16="http://schemas.microsoft.com/office/drawing/2014/main" id="{C31B84AA-668D-48C0-A845-5F63704D71D0}"/>
              </a:ext>
            </a:extLst>
          </p:cNvPr>
          <p:cNvPicPr>
            <a:picLocks noChangeAspect="1"/>
          </p:cNvPicPr>
          <p:nvPr/>
        </p:nvPicPr>
        <p:blipFill>
          <a:blip r:embed="rId4"/>
          <a:stretch>
            <a:fillRect/>
          </a:stretch>
        </p:blipFill>
        <p:spPr>
          <a:xfrm>
            <a:off x="2438400" y="1355726"/>
            <a:ext cx="1652220" cy="2105025"/>
          </a:xfrm>
          <a:prstGeom prst="rect">
            <a:avLst/>
          </a:prstGeom>
        </p:spPr>
      </p:pic>
      <p:pic>
        <p:nvPicPr>
          <p:cNvPr id="9" name="Picture 8">
            <a:extLst>
              <a:ext uri="{FF2B5EF4-FFF2-40B4-BE49-F238E27FC236}">
                <a16:creationId xmlns:a16="http://schemas.microsoft.com/office/drawing/2014/main" id="{0CE1F1E3-1E62-4666-814E-58F8435CDCC2}"/>
              </a:ext>
            </a:extLst>
          </p:cNvPr>
          <p:cNvPicPr>
            <a:picLocks noChangeAspect="1"/>
          </p:cNvPicPr>
          <p:nvPr/>
        </p:nvPicPr>
        <p:blipFill>
          <a:blip r:embed="rId5"/>
          <a:stretch>
            <a:fillRect/>
          </a:stretch>
        </p:blipFill>
        <p:spPr>
          <a:xfrm>
            <a:off x="4206748" y="1323975"/>
            <a:ext cx="1584534" cy="2105025"/>
          </a:xfrm>
          <a:prstGeom prst="rect">
            <a:avLst/>
          </a:prstGeom>
        </p:spPr>
      </p:pic>
      <p:pic>
        <p:nvPicPr>
          <p:cNvPr id="10" name="Picture 9">
            <a:extLst>
              <a:ext uri="{FF2B5EF4-FFF2-40B4-BE49-F238E27FC236}">
                <a16:creationId xmlns:a16="http://schemas.microsoft.com/office/drawing/2014/main" id="{D552DF06-74CD-4ECC-9FAF-0F34583ACE9F}"/>
              </a:ext>
            </a:extLst>
          </p:cNvPr>
          <p:cNvPicPr>
            <a:picLocks noChangeAspect="1"/>
          </p:cNvPicPr>
          <p:nvPr/>
        </p:nvPicPr>
        <p:blipFill>
          <a:blip r:embed="rId6"/>
          <a:stretch>
            <a:fillRect/>
          </a:stretch>
        </p:blipFill>
        <p:spPr>
          <a:xfrm>
            <a:off x="5791282" y="1323975"/>
            <a:ext cx="1352550" cy="2044626"/>
          </a:xfrm>
          <a:prstGeom prst="rect">
            <a:avLst/>
          </a:prstGeom>
        </p:spPr>
      </p:pic>
      <p:pic>
        <p:nvPicPr>
          <p:cNvPr id="11" name="Picture 10">
            <a:extLst>
              <a:ext uri="{FF2B5EF4-FFF2-40B4-BE49-F238E27FC236}">
                <a16:creationId xmlns:a16="http://schemas.microsoft.com/office/drawing/2014/main" id="{6E352E29-2120-40B5-89E2-311ED55457A4}"/>
              </a:ext>
            </a:extLst>
          </p:cNvPr>
          <p:cNvPicPr>
            <a:picLocks noChangeAspect="1"/>
          </p:cNvPicPr>
          <p:nvPr/>
        </p:nvPicPr>
        <p:blipFill>
          <a:blip r:embed="rId7"/>
          <a:stretch>
            <a:fillRect/>
          </a:stretch>
        </p:blipFill>
        <p:spPr>
          <a:xfrm>
            <a:off x="779929" y="3522873"/>
            <a:ext cx="1990725" cy="2671995"/>
          </a:xfrm>
          <a:prstGeom prst="rect">
            <a:avLst/>
          </a:prstGeom>
        </p:spPr>
      </p:pic>
      <p:pic>
        <p:nvPicPr>
          <p:cNvPr id="12" name="Picture 11">
            <a:extLst>
              <a:ext uri="{FF2B5EF4-FFF2-40B4-BE49-F238E27FC236}">
                <a16:creationId xmlns:a16="http://schemas.microsoft.com/office/drawing/2014/main" id="{835DD630-B9BE-4430-83C9-B61C535162B5}"/>
              </a:ext>
            </a:extLst>
          </p:cNvPr>
          <p:cNvPicPr>
            <a:picLocks noChangeAspect="1"/>
          </p:cNvPicPr>
          <p:nvPr/>
        </p:nvPicPr>
        <p:blipFill>
          <a:blip r:embed="rId8"/>
          <a:stretch>
            <a:fillRect/>
          </a:stretch>
        </p:blipFill>
        <p:spPr>
          <a:xfrm>
            <a:off x="2844416" y="3413568"/>
            <a:ext cx="1940043" cy="2781300"/>
          </a:xfrm>
          <a:prstGeom prst="rect">
            <a:avLst/>
          </a:prstGeom>
        </p:spPr>
      </p:pic>
      <p:pic>
        <p:nvPicPr>
          <p:cNvPr id="13" name="Picture 12">
            <a:extLst>
              <a:ext uri="{FF2B5EF4-FFF2-40B4-BE49-F238E27FC236}">
                <a16:creationId xmlns:a16="http://schemas.microsoft.com/office/drawing/2014/main" id="{97C34D97-1E30-459B-9B69-FD8EDF3E308B}"/>
              </a:ext>
            </a:extLst>
          </p:cNvPr>
          <p:cNvPicPr>
            <a:picLocks noChangeAspect="1"/>
          </p:cNvPicPr>
          <p:nvPr/>
        </p:nvPicPr>
        <p:blipFill>
          <a:blip r:embed="rId9"/>
          <a:stretch>
            <a:fillRect/>
          </a:stretch>
        </p:blipFill>
        <p:spPr>
          <a:xfrm>
            <a:off x="4824745" y="3379262"/>
            <a:ext cx="2028825" cy="2838450"/>
          </a:xfrm>
          <a:prstGeom prst="rect">
            <a:avLst/>
          </a:prstGeom>
        </p:spPr>
      </p:pic>
      <p:pic>
        <p:nvPicPr>
          <p:cNvPr id="14" name="Picture 13">
            <a:extLst>
              <a:ext uri="{FF2B5EF4-FFF2-40B4-BE49-F238E27FC236}">
                <a16:creationId xmlns:a16="http://schemas.microsoft.com/office/drawing/2014/main" id="{7AB7FC27-4ACD-49E1-A539-FFC596B50189}"/>
              </a:ext>
            </a:extLst>
          </p:cNvPr>
          <p:cNvPicPr>
            <a:picLocks noChangeAspect="1"/>
          </p:cNvPicPr>
          <p:nvPr/>
        </p:nvPicPr>
        <p:blipFill>
          <a:blip r:embed="rId10"/>
          <a:stretch>
            <a:fillRect/>
          </a:stretch>
        </p:blipFill>
        <p:spPr>
          <a:xfrm>
            <a:off x="6757300" y="3424518"/>
            <a:ext cx="2017048" cy="2781301"/>
          </a:xfrm>
          <a:prstGeom prst="rect">
            <a:avLst/>
          </a:prstGeom>
        </p:spPr>
      </p:pic>
      <p:pic>
        <p:nvPicPr>
          <p:cNvPr id="15" name="Picture 14">
            <a:extLst>
              <a:ext uri="{FF2B5EF4-FFF2-40B4-BE49-F238E27FC236}">
                <a16:creationId xmlns:a16="http://schemas.microsoft.com/office/drawing/2014/main" id="{F748157D-A0BD-4F71-B7F2-004EF6E4CE95}"/>
              </a:ext>
            </a:extLst>
          </p:cNvPr>
          <p:cNvPicPr>
            <a:picLocks noChangeAspect="1"/>
          </p:cNvPicPr>
          <p:nvPr/>
        </p:nvPicPr>
        <p:blipFill>
          <a:blip r:embed="rId11"/>
          <a:stretch>
            <a:fillRect/>
          </a:stretch>
        </p:blipFill>
        <p:spPr>
          <a:xfrm>
            <a:off x="7061838" y="1288116"/>
            <a:ext cx="1515490" cy="2105025"/>
          </a:xfrm>
          <a:prstGeom prst="rect">
            <a:avLst/>
          </a:prstGeom>
        </p:spPr>
      </p:pic>
    </p:spTree>
    <p:extLst>
      <p:ext uri="{BB962C8B-B14F-4D97-AF65-F5344CB8AC3E}">
        <p14:creationId xmlns:p14="http://schemas.microsoft.com/office/powerpoint/2010/main" val="687985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LOADING /PRODUCTS/VEHICLES </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D73E2-F5BA-450E-96F2-C7F43BE5F121}" type="slidenum">
              <a:rPr lang="en-US" smtClean="0"/>
              <a:t>9</a:t>
            </a:fld>
            <a:endParaRPr lang="en-US"/>
          </a:p>
        </p:txBody>
      </p:sp>
      <p:pic>
        <p:nvPicPr>
          <p:cNvPr id="1026" name="Picture 2" descr="C:\tandc\21192536_2039135046100359_1759905526904657754_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035" y="4332559"/>
            <a:ext cx="2593901" cy="16544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771694" y="-523294"/>
            <a:ext cx="1284559" cy="2635947"/>
          </a:xfrm>
          <a:prstGeom prst="rect">
            <a:avLst/>
          </a:prstGeom>
        </p:spPr>
      </p:pic>
      <p:pic>
        <p:nvPicPr>
          <p:cNvPr id="11" name="Content Placeholder 10">
            <a:extLst>
              <a:ext uri="{FF2B5EF4-FFF2-40B4-BE49-F238E27FC236}">
                <a16:creationId xmlns:a16="http://schemas.microsoft.com/office/drawing/2014/main" id="{6BBB2D7A-7B9B-4981-A6DA-4871DACD7D21}"/>
              </a:ext>
            </a:extLst>
          </p:cNvPr>
          <p:cNvPicPr>
            <a:picLocks noGrp="1" noChangeAspect="1"/>
          </p:cNvPicPr>
          <p:nvPr>
            <p:ph idx="1"/>
          </p:nvPr>
        </p:nvPicPr>
        <p:blipFill>
          <a:blip r:embed="rId4"/>
          <a:stretch>
            <a:fillRect/>
          </a:stretch>
        </p:blipFill>
        <p:spPr>
          <a:xfrm>
            <a:off x="5674660" y="1436959"/>
            <a:ext cx="2834354" cy="2895600"/>
          </a:xfrm>
          <a:prstGeom prst="rect">
            <a:avLst/>
          </a:prstGeom>
        </p:spPr>
      </p:pic>
      <p:pic>
        <p:nvPicPr>
          <p:cNvPr id="12" name="Picture 11">
            <a:extLst>
              <a:ext uri="{FF2B5EF4-FFF2-40B4-BE49-F238E27FC236}">
                <a16:creationId xmlns:a16="http://schemas.microsoft.com/office/drawing/2014/main" id="{CCB6C5A3-FA03-4FA8-A888-4CD156FD57D6}"/>
              </a:ext>
            </a:extLst>
          </p:cNvPr>
          <p:cNvPicPr>
            <a:picLocks noChangeAspect="1"/>
          </p:cNvPicPr>
          <p:nvPr/>
        </p:nvPicPr>
        <p:blipFill>
          <a:blip r:embed="rId5"/>
          <a:stretch>
            <a:fillRect/>
          </a:stretch>
        </p:blipFill>
        <p:spPr>
          <a:xfrm>
            <a:off x="6927380" y="4114800"/>
            <a:ext cx="1617492" cy="1883704"/>
          </a:xfrm>
          <a:prstGeom prst="rect">
            <a:avLst/>
          </a:prstGeom>
        </p:spPr>
      </p:pic>
      <p:pic>
        <p:nvPicPr>
          <p:cNvPr id="13" name="Picture 12">
            <a:extLst>
              <a:ext uri="{FF2B5EF4-FFF2-40B4-BE49-F238E27FC236}">
                <a16:creationId xmlns:a16="http://schemas.microsoft.com/office/drawing/2014/main" id="{51C12FEC-D8DE-46B9-83E8-7FA38785FFDF}"/>
              </a:ext>
            </a:extLst>
          </p:cNvPr>
          <p:cNvPicPr>
            <a:picLocks noChangeAspect="1"/>
          </p:cNvPicPr>
          <p:nvPr/>
        </p:nvPicPr>
        <p:blipFill>
          <a:blip r:embed="rId6"/>
          <a:stretch>
            <a:fillRect/>
          </a:stretch>
        </p:blipFill>
        <p:spPr>
          <a:xfrm>
            <a:off x="4890856" y="3124200"/>
            <a:ext cx="2000665" cy="3012602"/>
          </a:xfrm>
          <a:prstGeom prst="rect">
            <a:avLst/>
          </a:prstGeom>
        </p:spPr>
      </p:pic>
      <p:pic>
        <p:nvPicPr>
          <p:cNvPr id="14" name="Picture 13">
            <a:extLst>
              <a:ext uri="{FF2B5EF4-FFF2-40B4-BE49-F238E27FC236}">
                <a16:creationId xmlns:a16="http://schemas.microsoft.com/office/drawing/2014/main" id="{E19B94E3-42D5-4D2A-B888-26C77FFAB120}"/>
              </a:ext>
            </a:extLst>
          </p:cNvPr>
          <p:cNvPicPr>
            <a:picLocks noChangeAspect="1"/>
          </p:cNvPicPr>
          <p:nvPr/>
        </p:nvPicPr>
        <p:blipFill>
          <a:blip r:embed="rId7"/>
          <a:stretch>
            <a:fillRect/>
          </a:stretch>
        </p:blipFill>
        <p:spPr>
          <a:xfrm>
            <a:off x="3085880" y="3612696"/>
            <a:ext cx="1828800" cy="2702379"/>
          </a:xfrm>
          <a:prstGeom prst="rect">
            <a:avLst/>
          </a:prstGeom>
        </p:spPr>
      </p:pic>
      <p:pic>
        <p:nvPicPr>
          <p:cNvPr id="15" name="Picture 14">
            <a:extLst>
              <a:ext uri="{FF2B5EF4-FFF2-40B4-BE49-F238E27FC236}">
                <a16:creationId xmlns:a16="http://schemas.microsoft.com/office/drawing/2014/main" id="{C93BF6D5-9DBE-4BD0-A774-BAEC894E6EE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5500" y="1408673"/>
            <a:ext cx="1943100" cy="2540000"/>
          </a:xfrm>
          <a:prstGeom prst="rect">
            <a:avLst/>
          </a:prstGeom>
        </p:spPr>
      </p:pic>
      <p:pic>
        <p:nvPicPr>
          <p:cNvPr id="17" name="Picture 16">
            <a:extLst>
              <a:ext uri="{FF2B5EF4-FFF2-40B4-BE49-F238E27FC236}">
                <a16:creationId xmlns:a16="http://schemas.microsoft.com/office/drawing/2014/main" id="{5F43EF60-80EA-4C32-84D0-9BC4309B68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34253" y="1462558"/>
            <a:ext cx="3104547" cy="2328410"/>
          </a:xfrm>
          <a:prstGeom prst="rect">
            <a:avLst/>
          </a:prstGeom>
        </p:spPr>
      </p:pic>
    </p:spTree>
    <p:extLst>
      <p:ext uri="{BB962C8B-B14F-4D97-AF65-F5344CB8AC3E}">
        <p14:creationId xmlns:p14="http://schemas.microsoft.com/office/powerpoint/2010/main" val="6804854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4" name="Footer Placeholder 3"/>
          <p:cNvSpPr>
            <a:spLocks noGrp="1"/>
          </p:cNvSpPr>
          <p:nvPr>
            <p:ph type="ftr" sz="quarter" idx="11"/>
          </p:nvPr>
        </p:nvSpPr>
        <p:spPr/>
        <p:txBody>
          <a:bodyPr/>
          <a:lstStyle/>
          <a:p>
            <a:endParaRPr lang="en-US"/>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48641" y="1513157"/>
            <a:ext cx="1468636" cy="1958181"/>
          </a:xfrm>
        </p:spPr>
      </p:pic>
      <p:sp>
        <p:nvSpPr>
          <p:cNvPr id="5" name="Slide Number Placeholder 4"/>
          <p:cNvSpPr>
            <a:spLocks noGrp="1"/>
          </p:cNvSpPr>
          <p:nvPr>
            <p:ph type="sldNum" sz="quarter" idx="12"/>
          </p:nvPr>
        </p:nvSpPr>
        <p:spPr/>
        <p:txBody>
          <a:bodyPr/>
          <a:lstStyle/>
          <a:p>
            <a:fld id="{49ED73E2-F5BA-450E-96F2-C7F43BE5F121}" type="slidenum">
              <a:rPr lang="en-US" smtClean="0"/>
              <a:t>10</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6703411" y="-447096"/>
            <a:ext cx="1284559" cy="2635947"/>
          </a:xfrm>
          <a:prstGeom prst="rect">
            <a:avLst/>
          </a:prstGeom>
        </p:spPr>
      </p:pic>
      <p:sp>
        <p:nvSpPr>
          <p:cNvPr id="7" name="Rectangle 6"/>
          <p:cNvSpPr/>
          <p:nvPr/>
        </p:nvSpPr>
        <p:spPr>
          <a:xfrm>
            <a:off x="457201" y="1066800"/>
            <a:ext cx="4267200" cy="5232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GB" sz="2800" b="1" cap="none" spc="0" dirty="0">
                <a:ln w="11430"/>
                <a:solidFill>
                  <a:schemeClr val="tx1">
                    <a:lumMod val="75000"/>
                    <a:lumOff val="25000"/>
                  </a:schemeClr>
                </a:solidFill>
                <a:effectLst>
                  <a:outerShdw blurRad="50800" dist="39000" dir="5460000" algn="tl">
                    <a:srgbClr val="000000">
                      <a:alpha val="38000"/>
                    </a:srgbClr>
                  </a:outerShdw>
                </a:effectLst>
              </a:rPr>
              <a:t>TRACABILITY / SAFETY </a:t>
            </a:r>
            <a:endParaRPr lang="en-US" sz="2800" b="1" cap="none" spc="0" dirty="0">
              <a:ln w="11430"/>
              <a:solidFill>
                <a:schemeClr val="tx1">
                  <a:lumMod val="75000"/>
                  <a:lumOff val="25000"/>
                </a:schemeClr>
              </a:solidFill>
              <a:effectLst>
                <a:outerShdw blurRad="50800" dist="39000" dir="5460000" algn="tl">
                  <a:srgbClr val="000000">
                    <a:alpha val="38000"/>
                  </a:srgbClr>
                </a:outerShdw>
              </a:effectLst>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83553" y="3634100"/>
            <a:ext cx="3494410" cy="1615448"/>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10123" y="4650118"/>
            <a:ext cx="2815055" cy="1368429"/>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1600" y="1580400"/>
            <a:ext cx="3323207" cy="1615448"/>
          </a:xfrm>
          <a:prstGeom prst="rect">
            <a:avLst/>
          </a:prstGeom>
        </p:spPr>
      </p:pic>
      <p:pic>
        <p:nvPicPr>
          <p:cNvPr id="14" name="Picture 13">
            <a:extLst>
              <a:ext uri="{FF2B5EF4-FFF2-40B4-BE49-F238E27FC236}">
                <a16:creationId xmlns:a16="http://schemas.microsoft.com/office/drawing/2014/main" id="{DCC385B4-2110-43DA-ABB8-3F5C812C40F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91183" y="1499710"/>
            <a:ext cx="1955435" cy="2244282"/>
          </a:xfrm>
          <a:prstGeom prst="rect">
            <a:avLst/>
          </a:prstGeom>
        </p:spPr>
      </p:pic>
      <p:pic>
        <p:nvPicPr>
          <p:cNvPr id="16" name="Picture 15">
            <a:extLst>
              <a:ext uri="{FF2B5EF4-FFF2-40B4-BE49-F238E27FC236}">
                <a16:creationId xmlns:a16="http://schemas.microsoft.com/office/drawing/2014/main" id="{CE687A35-8CE5-44D5-8D0D-2D893A2B60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000" y="3743992"/>
            <a:ext cx="2908294" cy="2393957"/>
          </a:xfrm>
          <a:prstGeom prst="rect">
            <a:avLst/>
          </a:prstGeom>
        </p:spPr>
      </p:pic>
      <p:pic>
        <p:nvPicPr>
          <p:cNvPr id="18" name="Picture 17">
            <a:extLst>
              <a:ext uri="{FF2B5EF4-FFF2-40B4-BE49-F238E27FC236}">
                <a16:creationId xmlns:a16="http://schemas.microsoft.com/office/drawing/2014/main" id="{47F54B0F-047C-4B20-B771-6D1D35B9757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85221" y="3030949"/>
            <a:ext cx="2071488" cy="1786283"/>
          </a:xfrm>
          <a:prstGeom prst="rect">
            <a:avLst/>
          </a:prstGeom>
        </p:spPr>
      </p:pic>
    </p:spTree>
    <p:extLst>
      <p:ext uri="{BB962C8B-B14F-4D97-AF65-F5344CB8AC3E}">
        <p14:creationId xmlns:p14="http://schemas.microsoft.com/office/powerpoint/2010/main" val="376741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dirty="0"/>
              <a:t>OFFICE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D73E2-F5BA-450E-96F2-C7F43BE5F121}" type="slidenum">
              <a:rPr lang="en-US" smtClean="0"/>
              <a:t>11</a:t>
            </a:fld>
            <a:endParaRPr lang="en-US"/>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771694" y="-523294"/>
            <a:ext cx="1284559" cy="2635947"/>
          </a:xfrm>
          <a:prstGeom prst="rect">
            <a:avLst/>
          </a:prstGeom>
        </p:spPr>
      </p:pic>
      <p:pic>
        <p:nvPicPr>
          <p:cNvPr id="12" name="Content Placeholder 11">
            <a:extLst>
              <a:ext uri="{FF2B5EF4-FFF2-40B4-BE49-F238E27FC236}">
                <a16:creationId xmlns:a16="http://schemas.microsoft.com/office/drawing/2014/main" id="{3D398D41-1C16-4DF7-8731-4A968BDE09D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57200" y="1654175"/>
            <a:ext cx="2884311" cy="1622425"/>
          </a:xfrm>
        </p:spPr>
      </p:pic>
      <p:pic>
        <p:nvPicPr>
          <p:cNvPr id="14" name="Picture 13">
            <a:extLst>
              <a:ext uri="{FF2B5EF4-FFF2-40B4-BE49-F238E27FC236}">
                <a16:creationId xmlns:a16="http://schemas.microsoft.com/office/drawing/2014/main" id="{0806DCA3-FCD9-4F67-A6DF-247484C11C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67200" y="1590573"/>
            <a:ext cx="4301067" cy="2419350"/>
          </a:xfrm>
          <a:prstGeom prst="rect">
            <a:avLst/>
          </a:prstGeom>
        </p:spPr>
      </p:pic>
      <p:pic>
        <p:nvPicPr>
          <p:cNvPr id="16" name="Picture 15">
            <a:extLst>
              <a:ext uri="{FF2B5EF4-FFF2-40B4-BE49-F238E27FC236}">
                <a16:creationId xmlns:a16="http://schemas.microsoft.com/office/drawing/2014/main" id="{E84CA862-B787-4E9F-A7B8-EA49BF030E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200" y="3581401"/>
            <a:ext cx="3623733" cy="2038350"/>
          </a:xfrm>
          <a:prstGeom prst="rect">
            <a:avLst/>
          </a:prstGeom>
        </p:spPr>
      </p:pic>
      <p:pic>
        <p:nvPicPr>
          <p:cNvPr id="18" name="Picture 17">
            <a:extLst>
              <a:ext uri="{FF2B5EF4-FFF2-40B4-BE49-F238E27FC236}">
                <a16:creationId xmlns:a16="http://schemas.microsoft.com/office/drawing/2014/main" id="{DA591E93-3FE3-46DF-8D75-84667512E4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9446" y="4542304"/>
            <a:ext cx="1861987" cy="1325095"/>
          </a:xfrm>
          <a:prstGeom prst="rect">
            <a:avLst/>
          </a:prstGeom>
        </p:spPr>
      </p:pic>
      <p:pic>
        <p:nvPicPr>
          <p:cNvPr id="20" name="Picture 19">
            <a:extLst>
              <a:ext uri="{FF2B5EF4-FFF2-40B4-BE49-F238E27FC236}">
                <a16:creationId xmlns:a16="http://schemas.microsoft.com/office/drawing/2014/main" id="{07BC5CA6-81C7-4676-9795-80C862CF01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4600" y="4474510"/>
            <a:ext cx="2057400" cy="1464162"/>
          </a:xfrm>
          <a:prstGeom prst="rect">
            <a:avLst/>
          </a:prstGeom>
        </p:spPr>
      </p:pic>
    </p:spTree>
    <p:extLst>
      <p:ext uri="{BB962C8B-B14F-4D97-AF65-F5344CB8AC3E}">
        <p14:creationId xmlns:p14="http://schemas.microsoft.com/office/powerpoint/2010/main" val="2941029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OTHER FACILITIES</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D73E2-F5BA-450E-96F2-C7F43BE5F121}" type="slidenum">
              <a:rPr lang="en-US" smtClean="0"/>
              <a:t>12</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771694" y="-523294"/>
            <a:ext cx="1284559" cy="2635947"/>
          </a:xfrm>
          <a:prstGeom prst="rect">
            <a:avLst/>
          </a:prstGeom>
        </p:spPr>
      </p:pic>
      <p:sp>
        <p:nvSpPr>
          <p:cNvPr id="3" name="Content Placeholder 2"/>
          <p:cNvSpPr>
            <a:spLocks noGrp="1"/>
          </p:cNvSpPr>
          <p:nvPr>
            <p:ph idx="1"/>
          </p:nvPr>
        </p:nvSpPr>
        <p:spPr/>
        <p:txBody>
          <a:bodyPr>
            <a:normAutofit lnSpcReduction="10000"/>
          </a:bodyPr>
          <a:lstStyle/>
          <a:p>
            <a:r>
              <a:rPr lang="en-US" dirty="0"/>
              <a:t>EASY ACCESS FOR TRUCKS AND 40”TRAILORS</a:t>
            </a:r>
          </a:p>
          <a:p>
            <a:r>
              <a:rPr lang="en-US" dirty="0"/>
              <a:t>FULLY TARMAC ACCESS</a:t>
            </a:r>
          </a:p>
          <a:p>
            <a:r>
              <a:rPr lang="en-US" dirty="0"/>
              <a:t>BACKUP GENERATORS 60KVA</a:t>
            </a:r>
          </a:p>
          <a:p>
            <a:r>
              <a:rPr lang="en-US" dirty="0"/>
              <a:t>WATER BACKUP</a:t>
            </a:r>
          </a:p>
          <a:p>
            <a:r>
              <a:rPr lang="en-US" dirty="0"/>
              <a:t>24 HOURS SECURITY WITH CCTV</a:t>
            </a:r>
          </a:p>
          <a:p>
            <a:r>
              <a:rPr lang="en-US" dirty="0"/>
              <a:t>ELECTRIC FENCE</a:t>
            </a:r>
          </a:p>
          <a:p>
            <a:r>
              <a:rPr lang="en-US" dirty="0"/>
              <a:t>ROOFED SPACE FOR </a:t>
            </a:r>
            <a:r>
              <a:rPr lang="en-US" b="1" i="1" dirty="0">
                <a:hlinkClick r:id="rId3"/>
              </a:rPr>
              <a:t>REFRIGERATED </a:t>
            </a:r>
            <a:r>
              <a:rPr lang="en-US" dirty="0"/>
              <a:t>CONTAINERS</a:t>
            </a:r>
          </a:p>
          <a:p>
            <a:endParaRPr lang="en-US" dirty="0"/>
          </a:p>
          <a:p>
            <a:endParaRPr lang="en-US" dirty="0"/>
          </a:p>
        </p:txBody>
      </p:sp>
    </p:spTree>
    <p:extLst>
      <p:ext uri="{BB962C8B-B14F-4D97-AF65-F5344CB8AC3E}">
        <p14:creationId xmlns:p14="http://schemas.microsoft.com/office/powerpoint/2010/main" val="17998555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523</TotalTime>
  <Words>625</Words>
  <Application>Microsoft Office PowerPoint</Application>
  <PresentationFormat>On-screen Show (4:3)</PresentationFormat>
  <Paragraphs>65</Paragraphs>
  <Slides>12</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Arial Rounded MT Bold</vt:lpstr>
      <vt:lpstr>Calibri</vt:lpstr>
      <vt:lpstr>Office Theme</vt:lpstr>
      <vt:lpstr>THOMAS &amp; CO. LIMITED</vt:lpstr>
      <vt:lpstr>Company Profile     </vt:lpstr>
      <vt:lpstr>   </vt:lpstr>
      <vt:lpstr>QUALITY CERTIFICATE</vt:lpstr>
      <vt:lpstr>Other certificates / licenses</vt:lpstr>
      <vt:lpstr>WAREHOUSE</vt:lpstr>
      <vt:lpstr>  </vt:lpstr>
      <vt:lpstr>PRODUCTS/PACKAGING</vt:lpstr>
      <vt:lpstr>LOADING /PRODUCTS/VEHICLES </vt:lpstr>
      <vt:lpstr>  </vt:lpstr>
      <vt:lpstr>OFFICE</vt:lpstr>
      <vt:lpstr>OTHER FACILITIES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THOMAS &amp; CO LIMITED</dc:title>
  <dc:creator>BIJU THOMAS</dc:creator>
  <cp:lastModifiedBy>BIJU</cp:lastModifiedBy>
  <cp:revision>39</cp:revision>
  <dcterms:created xsi:type="dcterms:W3CDTF">2018-06-21T09:55:18Z</dcterms:created>
  <dcterms:modified xsi:type="dcterms:W3CDTF">2025-01-10T12:28:44Z</dcterms:modified>
</cp:coreProperties>
</file>